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68" r:id="rId4"/>
    <p:sldId id="274" r:id="rId5"/>
    <p:sldId id="270" r:id="rId6"/>
    <p:sldId id="271" r:id="rId7"/>
    <p:sldId id="273" r:id="rId8"/>
    <p:sldId id="272" r:id="rId9"/>
    <p:sldId id="269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5C5C9-164C-46B3-A87E-7660D39D3106}" type="datetime2">
              <a:rPr lang="en-US" smtClean="0"/>
              <a:t>Wednesday, March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00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Wednesday, March 20, 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29753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Wednesday, March 20, 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73792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Wednesday, March 20, 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278176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Wednesday, March 20, 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031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Wednesday, March 20, 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00657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Wednesday, March 20, 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4536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5179A-1E2B-41AB-B400-4F1B4022FAEE}" type="datetime2">
              <a:rPr lang="en-US" smtClean="0"/>
              <a:t>Wednesday, March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6423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05681D0F-6595-4F14-8EF3-954CD87C797B}" type="datetime2">
              <a:rPr lang="en-US" smtClean="0"/>
              <a:t>Wednesday, March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091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CFF8A-AAF8-4A12-8A91-9CA0EAF6CBB9}" type="datetime2">
              <a:rPr lang="en-US" smtClean="0"/>
              <a:t>Wednesday, March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116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C25C3-021A-4B0B-8F70-0C181FE1CF45}" type="datetime2">
              <a:rPr lang="en-US" smtClean="0"/>
              <a:t>Wednesday, March 20,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90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3D88D-8CEC-4ED9-A53B-5596187D9A16}" type="datetime2">
              <a:rPr lang="en-US" smtClean="0"/>
              <a:t>Wednesday, March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345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CD382-DFDA-4722-A27A-59C21AD112F2}" type="datetime2">
              <a:rPr lang="en-US" smtClean="0"/>
              <a:t>Wednesday, March 20, 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70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A30D-1C09-413F-AAB1-38F366000715}" type="datetime2">
              <a:rPr lang="en-US" smtClean="0"/>
              <a:t>Wednesday, March 20, 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209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82B9C-D65E-4F64-95C3-B10F3B00F0D9}" type="datetime2">
              <a:rPr lang="en-US" smtClean="0"/>
              <a:t>Wednesday, March 20, 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785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5FDCC-6AAC-4A08-B9E0-3793AB5E64C3}" type="datetime2">
              <a:rPr lang="en-US" smtClean="0"/>
              <a:t>Wednesday, March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134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FE94D-439C-40F1-900E-BC07940E3988}" type="datetime2">
              <a:rPr lang="en-US" smtClean="0"/>
              <a:t>Wednesday, March 20, 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971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A2CF1-0EB2-4673-802D-3371233E4A77}" type="datetime2">
              <a:rPr lang="en-US" smtClean="0"/>
              <a:t>Wednesday, March 20, 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4881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53012-2C39-1251-FC45-A71ED9A2CC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My Progress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7EDC68-CF75-A46F-304C-F7CB038C80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Faith Odesola</a:t>
            </a:r>
          </a:p>
          <a:p>
            <a:r>
              <a:rPr lang="en-US" dirty="0"/>
              <a:t>03/20/2024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4E6C12-9E79-C77F-5F91-3BD3B6DF51EB}"/>
              </a:ext>
            </a:extLst>
          </p:cNvPr>
          <p:cNvSpPr txBox="1"/>
          <p:nvPr/>
        </p:nvSpPr>
        <p:spPr>
          <a:xfrm>
            <a:off x="2257632" y="1256381"/>
            <a:ext cx="7676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Artificial intelligence model for continuous, in-home, posture and health monitoring including user feedback and predictions of clinical assessment.</a:t>
            </a:r>
            <a:endParaRPr lang="en-GB" sz="24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3382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B050A-CEEC-1666-234D-9543BE994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/>
              <a:t>Thank You</a:t>
            </a:r>
            <a:endParaRPr lang="en-GB" sz="6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042C28-388E-1D28-2245-5316598DF1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912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E0DEB-E2C9-8078-7C51-BFF076022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</a:t>
            </a:r>
            <a:endParaRPr lang="en-GB" dirty="0"/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55CC62E0-39F6-31D3-06B6-8B5CF59221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40" y="2196566"/>
            <a:ext cx="11881320" cy="3908206"/>
          </a:xfr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F75BD1D-D0BC-0443-3BAC-8ABEFC0D5D50}"/>
              </a:ext>
            </a:extLst>
          </p:cNvPr>
          <p:cNvCxnSpPr>
            <a:cxnSpLocks/>
          </p:cNvCxnSpPr>
          <p:nvPr/>
        </p:nvCxnSpPr>
        <p:spPr>
          <a:xfrm>
            <a:off x="389375" y="2632791"/>
            <a:ext cx="581891" cy="36021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993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4979F40-3A44-4CCB-9EB7-F8318BCE5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5291D39-6B03-4BB5-BFC6-CBF11E90B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FD071FA-0514-4371-9568-86216A1F4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211DDA4-E7B5-4325-A844-B7F59B084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D7271-222F-5ECD-3E60-7CF52E9A5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US" sz="2400" dirty="0"/>
              <a:t>Journal Writing</a:t>
            </a:r>
            <a:endParaRPr lang="en-GB" sz="24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D58E222-6309-4F79-AC20-9D3C69CD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BA7F4ACA-95E8-C13B-FC4A-E73712B75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3656289" cy="3599316"/>
          </a:xfrm>
        </p:spPr>
        <p:txBody>
          <a:bodyPr>
            <a:normAutofit/>
          </a:bodyPr>
          <a:lstStyle/>
          <a:p>
            <a:r>
              <a:rPr lang="en-US" sz="1400" dirty="0"/>
              <a:t>Literature review on existing studies that implemented smart sensing chairs</a:t>
            </a:r>
          </a:p>
          <a:p>
            <a:r>
              <a:rPr lang="en-US" sz="1400" dirty="0"/>
              <a:t>34 Papers found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0FA149-E05D-2A7D-A8CF-04300F57A2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090" y="2073225"/>
            <a:ext cx="6269479" cy="2711549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89636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610D2AE-07EF-436A-9755-AA8DF4B93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CACDD17-9043-46DF-882D-420365B79C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F2D8AD5-434A-4C0E-9F5B-C1AFD645F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9844A6-3B3D-4C5F-CCBC-37F03F6FE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US" sz="2400" dirty="0"/>
              <a:t>Methodology</a:t>
            </a:r>
            <a:endParaRPr lang="en-GB" sz="24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92B246D-47CC-40F8-8DE7-B65D409E9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5E91F30-9314-158A-BCD2-87D5773D5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4136123" cy="3599316"/>
          </a:xfrm>
        </p:spPr>
        <p:txBody>
          <a:bodyPr>
            <a:normAutofit/>
          </a:bodyPr>
          <a:lstStyle/>
          <a:p>
            <a:endParaRPr lang="en-US" sz="1800" dirty="0"/>
          </a:p>
        </p:txBody>
      </p:sp>
      <p:pic>
        <p:nvPicPr>
          <p:cNvPr id="4" name="Content Placeholder 3" descr="A diagram of a research process&#10;&#10;Description automatically generated">
            <a:extLst>
              <a:ext uri="{FF2B5EF4-FFF2-40B4-BE49-F238E27FC236}">
                <a16:creationId xmlns:a16="http://schemas.microsoft.com/office/drawing/2014/main" id="{16AC00B2-30DE-F0FC-8367-9A37CF98FE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25" t="-2505" r="-2087" b="-3431"/>
          <a:stretch/>
        </p:blipFill>
        <p:spPr bwMode="auto">
          <a:xfrm>
            <a:off x="4797678" y="485132"/>
            <a:ext cx="7352587" cy="5507330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13298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3F9E774-F054-4892-8E69-C76B2C854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78925"/>
              </a:gs>
              <a:gs pos="50000">
                <a:srgbClr val="D54209"/>
              </a:gs>
              <a:gs pos="100000">
                <a:srgbClr val="8D0000"/>
              </a:gs>
            </a:gsLst>
            <a:lin ang="2520000" scaled="0"/>
          </a:gradFill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EF6A099-2A38-4C66-88FF-FDBCB564E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0D98427-7B26-46E2-93FE-CB8CD3854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5A4233-F980-4EF6-B2C0-D7C63E752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EE4BC2-B6DD-6A06-19C3-DFB089170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Comparison of Machine Learning Models</a:t>
            </a:r>
            <a:endParaRPr lang="en-GB" sz="2400" dirty="0">
              <a:solidFill>
                <a:srgbClr val="FFFFFF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B7E3E62-AACE-4D18-93B3-B4C452E28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D9D99-3AE1-6F45-C904-A59B82DE5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3656289" cy="3599316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The more postures being classified, the lower the classification accuracy. </a:t>
            </a:r>
          </a:p>
          <a:p>
            <a:r>
              <a:rPr lang="en-US" sz="1400" dirty="0">
                <a:solidFill>
                  <a:srgbClr val="FFFFFF"/>
                </a:solidFill>
              </a:rPr>
              <a:t>Neural Network Models don’t outperform statistical models  </a:t>
            </a:r>
          </a:p>
          <a:p>
            <a:endParaRPr lang="en-GB" sz="1400" dirty="0">
              <a:solidFill>
                <a:srgbClr val="FFFFFF"/>
              </a:solidFill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21B5709-714B-4EA8-8C75-C105D9B4D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6090" y="642795"/>
            <a:ext cx="6272654" cy="5575126"/>
          </a:xfrm>
          <a:prstGeom prst="rect">
            <a:avLst/>
          </a:prstGeom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76C9E8-6343-57CE-76D5-E287FFE590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3085" y="1563034"/>
            <a:ext cx="5629268" cy="372513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683111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3F9E774-F054-4892-8E69-C76B2C854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78925"/>
              </a:gs>
              <a:gs pos="50000">
                <a:srgbClr val="D54209"/>
              </a:gs>
              <a:gs pos="100000">
                <a:srgbClr val="8D0000"/>
              </a:gs>
            </a:gsLst>
            <a:lin ang="2520000" scaled="0"/>
          </a:gradFill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F6A099-2A38-4C66-88FF-FDBCB564E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0D98427-7B26-46E2-93FE-CB8CD3854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5A4233-F980-4EF6-B2C0-D7C63E752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1E1CA5-BF5A-18DC-9761-B41EF1BB2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Trend of Sensor Technology among studies</a:t>
            </a:r>
            <a:endParaRPr lang="en-GB" sz="2400" dirty="0">
              <a:solidFill>
                <a:srgbClr val="FFFFFF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B7E3E62-AACE-4D18-93B3-B4C452E28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6538F-45F2-9384-8FD1-981EF4604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3656289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1400" dirty="0">
              <a:solidFill>
                <a:srgbClr val="FFFFFF"/>
              </a:solidFill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21B5709-714B-4EA8-8C75-C105D9B4D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6090" y="642795"/>
            <a:ext cx="6272654" cy="5575126"/>
          </a:xfrm>
          <a:prstGeom prst="rect">
            <a:avLst/>
          </a:prstGeom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4C6D95-0FA9-5B4F-BFFF-B546C3316D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3085" y="1170530"/>
            <a:ext cx="5629268" cy="4510146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1961478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D0669C1-CDCE-41C7-A9AB-65D9119F8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1F80B4EE-271C-45C6-9338-555D3B0C4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FCF3DCC-E585-4F88-8F8B-4EABFEF06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F1AACF4D-AF22-463C-97CE-C34F0783C0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711C3-6822-6A97-DF14-36708EBE4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632247" cy="1080938"/>
          </a:xfrm>
        </p:spPr>
        <p:txBody>
          <a:bodyPr>
            <a:normAutofit/>
          </a:bodyPr>
          <a:lstStyle/>
          <a:p>
            <a:r>
              <a:rPr lang="en-US" dirty="0"/>
              <a:t>Sensor Placement Configuration</a:t>
            </a:r>
            <a:endParaRPr lang="en-GB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524329A-37E7-4025-B6E9-A97D40536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E7AF2F98-699B-24BF-0DD3-31D434356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632246" cy="3599316"/>
          </a:xfrm>
        </p:spPr>
        <p:txBody>
          <a:bodyPr>
            <a:normAutofit/>
          </a:bodyPr>
          <a:lstStyle/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502EEC-4907-F821-C59B-C98D7B5F14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53"/>
          <a:stretch/>
        </p:blipFill>
        <p:spPr bwMode="auto">
          <a:xfrm>
            <a:off x="101117" y="2368028"/>
            <a:ext cx="5731647" cy="3444089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4" name="Content Placeholder 3" descr="Sensors">
            <a:extLst>
              <a:ext uri="{FF2B5EF4-FFF2-40B4-BE49-F238E27FC236}">
                <a16:creationId xmlns:a16="http://schemas.microsoft.com/office/drawing/2014/main" id="{3A9421A9-6F6A-A855-5237-595EF56CC2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50" b="-1"/>
          <a:stretch/>
        </p:blipFill>
        <p:spPr bwMode="auto">
          <a:xfrm>
            <a:off x="6206838" y="2381882"/>
            <a:ext cx="5854341" cy="3403013"/>
          </a:xfrm>
          <a:prstGeom prst="rect">
            <a:avLst/>
          </a:prstGeo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9774F5-1AA3-EE80-6235-69B7CF53ABDD}"/>
              </a:ext>
            </a:extLst>
          </p:cNvPr>
          <p:cNvSpPr txBox="1"/>
          <p:nvPr/>
        </p:nvSpPr>
        <p:spPr>
          <a:xfrm>
            <a:off x="1387522" y="6089798"/>
            <a:ext cx="3158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Sparse Sensor Configuration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BF7A38-B0EB-BB4E-D5E8-96F2F27EF6A0}"/>
              </a:ext>
            </a:extLst>
          </p:cNvPr>
          <p:cNvSpPr txBox="1"/>
          <p:nvPr/>
        </p:nvSpPr>
        <p:spPr>
          <a:xfrm>
            <a:off x="7968431" y="5936189"/>
            <a:ext cx="3158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Dense Sensor Configuration</a:t>
            </a:r>
          </a:p>
        </p:txBody>
      </p:sp>
    </p:spTree>
    <p:extLst>
      <p:ext uri="{BB962C8B-B14F-4D97-AF65-F5344CB8AC3E}">
        <p14:creationId xmlns:p14="http://schemas.microsoft.com/office/powerpoint/2010/main" val="3619757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E71E8-0763-6C74-525F-0AF1CF517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Gaps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E038E-B321-57FF-2D2C-FA3140F25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Lack of User Feedback Evaluation</a:t>
            </a:r>
          </a:p>
          <a:p>
            <a:r>
              <a:rPr lang="en-US" dirty="0"/>
              <a:t>Lack of diversity on the training dataset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89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26060-DBEA-CB3F-D353-5184A80C5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8DB42-0208-80E3-ED82-5D42A80EA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Journal Submission</a:t>
            </a:r>
          </a:p>
          <a:p>
            <a:r>
              <a:rPr lang="en-US" dirty="0"/>
              <a:t>Experimentations</a:t>
            </a:r>
          </a:p>
        </p:txBody>
      </p:sp>
    </p:spTree>
    <p:extLst>
      <p:ext uri="{BB962C8B-B14F-4D97-AF65-F5344CB8AC3E}">
        <p14:creationId xmlns:p14="http://schemas.microsoft.com/office/powerpoint/2010/main" val="441263958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3926</TotalTime>
  <Words>105</Words>
  <Application>Microsoft Office PowerPoint</Application>
  <PresentationFormat>Widescreen</PresentationFormat>
  <Paragraphs>23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Trebuchet MS</vt:lpstr>
      <vt:lpstr>Berlin</vt:lpstr>
      <vt:lpstr>My Progress</vt:lpstr>
      <vt:lpstr>Gantt Chart</vt:lpstr>
      <vt:lpstr>Journal Writing</vt:lpstr>
      <vt:lpstr>Methodology</vt:lpstr>
      <vt:lpstr>Comparison of Machine Learning Models</vt:lpstr>
      <vt:lpstr>Trend of Sensor Technology among studies</vt:lpstr>
      <vt:lpstr>Sensor Placement Configuration</vt:lpstr>
      <vt:lpstr>Research Gaps </vt:lpstr>
      <vt:lpstr>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Progress</dc:title>
  <dc:creator>David Odesola</dc:creator>
  <cp:lastModifiedBy>Odesola D F (FCES)</cp:lastModifiedBy>
  <cp:revision>11</cp:revision>
  <dcterms:created xsi:type="dcterms:W3CDTF">2023-11-22T23:03:52Z</dcterms:created>
  <dcterms:modified xsi:type="dcterms:W3CDTF">2024-03-20T13:45:50Z</dcterms:modified>
</cp:coreProperties>
</file>

<file path=docProps/thumbnail.jpeg>
</file>